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60" r:id="rId4"/>
    <p:sldId id="259" r:id="rId5"/>
    <p:sldId id="261" r:id="rId6"/>
    <p:sldId id="262" r:id="rId7"/>
    <p:sldId id="263" r:id="rId8"/>
    <p:sldId id="264" r:id="rId9"/>
    <p:sldId id="258" r:id="rId10"/>
    <p:sldId id="265" r:id="rId11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g>
</file>

<file path=ppt/media/image11.png>
</file>

<file path=ppt/media/image12.png>
</file>

<file path=ppt/media/image2.png>
</file>

<file path=ppt/media/image3.svg>
</file>

<file path=ppt/media/image4.jp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11/28/2022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419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856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512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969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105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309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901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422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01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622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099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11/28/2022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1295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hiplilly.com/es/blog/los-tipos-de-embarcaciones-de-carga-mas-comunes/" TargetMode="External"/><Relationship Id="rId7" Type="http://schemas.openxmlformats.org/officeDocument/2006/relationships/hyperlink" Target="https://www.ekomodo.eus/blog/empresas-por-un-mundo-mejor/que-son-los-ods-y-por-que-son-tan-importantes/" TargetMode="External"/><Relationship Id="rId2" Type="http://schemas.openxmlformats.org/officeDocument/2006/relationships/hyperlink" Target="https://aupatrans.com/contenedores-refrigerado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occamagenciadigital.com/blog/que-es-una-pagina-web-tipos-estructura-y-contenido" TargetMode="External"/><Relationship Id="rId5" Type="http://schemas.openxmlformats.org/officeDocument/2006/relationships/hyperlink" Target="https://blog.mproerp.com/crece-tus-ventas-tips-para-crear-una-base-de-datos/" TargetMode="External"/><Relationship Id="rId4" Type="http://schemas.openxmlformats.org/officeDocument/2006/relationships/hyperlink" Target="https://elb105.com/esp8266-parte-1-programacion-en-lua-y-arduino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3" descr="Vista aérea de los icebergs en la Antártida">
            <a:extLst>
              <a:ext uri="{FF2B5EF4-FFF2-40B4-BE49-F238E27FC236}">
                <a16:creationId xmlns:a16="http://schemas.microsoft.com/office/drawing/2014/main" id="{DCB47F2A-01EB-8A51-FCBA-43DF07357A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190" r="-1" b="2201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19" name="Rectangle">
            <a:extLst>
              <a:ext uri="{FF2B5EF4-FFF2-40B4-BE49-F238E27FC236}">
                <a16:creationId xmlns:a16="http://schemas.microsoft.com/office/drawing/2014/main" id="{9F0EA5A9-0D12-3644-BBEC-6D9D192EB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7551978" cy="6858001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457200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E87001-A2B3-0072-33B9-F5BF06B5C6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865" y="1247140"/>
            <a:ext cx="6404554" cy="1124999"/>
          </a:xfrm>
        </p:spPr>
        <p:txBody>
          <a:bodyPr>
            <a:normAutofit/>
          </a:bodyPr>
          <a:lstStyle/>
          <a:p>
            <a:r>
              <a:rPr lang="es-MX"/>
              <a:t>Smart Shipping</a:t>
            </a:r>
            <a:endParaRPr lang="es-MX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293563F-13C4-853B-F580-D28566EF73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1864" y="2769705"/>
            <a:ext cx="6404555" cy="3317406"/>
          </a:xfrm>
        </p:spPr>
        <p:txBody>
          <a:bodyPr>
            <a:normAutofit fontScale="92500" lnSpcReduction="10000"/>
          </a:bodyPr>
          <a:lstStyle/>
          <a:p>
            <a:r>
              <a:rPr lang="es-MX" sz="1800" dirty="0"/>
              <a:t>Nombre del equipo: Chilaquiles 4K</a:t>
            </a:r>
          </a:p>
          <a:p>
            <a:endParaRPr lang="es-MX" sz="1800" dirty="0"/>
          </a:p>
          <a:p>
            <a:r>
              <a:rPr lang="es-MX" sz="1800" dirty="0"/>
              <a:t>Jorge Martínez López – A01704518</a:t>
            </a:r>
          </a:p>
          <a:p>
            <a:r>
              <a:rPr lang="es-MX" sz="1800" dirty="0"/>
              <a:t>José Emiliano Riosmena Castañón – A01704245</a:t>
            </a:r>
          </a:p>
          <a:p>
            <a:r>
              <a:rPr lang="es-MX" sz="1800" dirty="0"/>
              <a:t>Grant Nathaniel Keegan – A01700753</a:t>
            </a:r>
          </a:p>
          <a:p>
            <a:r>
              <a:rPr lang="es-MX" sz="1800" dirty="0"/>
              <a:t>Iván Ricardo Paredes Avilez – A01705083</a:t>
            </a:r>
          </a:p>
          <a:p>
            <a:endParaRPr lang="es-MX" sz="1800" dirty="0"/>
          </a:p>
          <a:p>
            <a:r>
              <a:rPr lang="es-MX" sz="1800" dirty="0"/>
              <a:t>Fecha: 29/11/2022</a:t>
            </a:r>
          </a:p>
        </p:txBody>
      </p:sp>
      <p:sp>
        <p:nvSpPr>
          <p:cNvPr id="20" name="Rectangle 12">
            <a:extLst>
              <a:ext uri="{FF2B5EF4-FFF2-40B4-BE49-F238E27FC236}">
                <a16:creationId xmlns:a16="http://schemas.microsoft.com/office/drawing/2014/main" id="{A21C8291-E3D5-4240-8FF4-E5213CBCC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2080" y="1375495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B44AFE-C181-7047-8CC9-CA00BD385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2079" y="0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777615F2-AEF9-F45D-F43E-ECC2133A02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867465" y="170962"/>
            <a:ext cx="1076178" cy="1076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415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allAtOnce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2D03A0B2-4A2F-D846-A5E6-FB7CB9A03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F573F1D-73A7-FB41-BCAD-FC9AA7DEF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FB8ECA89-3FD7-4BB2-A39F-9230467636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04C0773-1D91-F7B1-6B57-430BDAA04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47140"/>
            <a:ext cx="7891760" cy="34508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dirty="0"/>
              <a:t>¡Gracias!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4F2D2D6-8669-4EA9-A05C-2A810ECFC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151AF58-5E9F-478C-896B-D261D731B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623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Imagen que contiene contenedor de carga, jaula&#10;&#10;Descripción generada automáticamente">
            <a:extLst>
              <a:ext uri="{FF2B5EF4-FFF2-40B4-BE49-F238E27FC236}">
                <a16:creationId xmlns:a16="http://schemas.microsoft.com/office/drawing/2014/main" id="{BC56F1E9-49F9-8253-7D42-78B12973D9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34" r="18771" b="1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23" name="Rectangle">
            <a:extLst>
              <a:ext uri="{FF2B5EF4-FFF2-40B4-BE49-F238E27FC236}">
                <a16:creationId xmlns:a16="http://schemas.microsoft.com/office/drawing/2014/main" id="{F7C9FD24-3092-E04F-925D-C1183BF54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4755908" cy="6858001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457200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F7C317F-5A73-744A-9828-709536416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455362"/>
            <a:ext cx="3780775" cy="1550419"/>
          </a:xfrm>
        </p:spPr>
        <p:txBody>
          <a:bodyPr>
            <a:normAutofit/>
          </a:bodyPr>
          <a:lstStyle/>
          <a:p>
            <a:r>
              <a:rPr lang="es-MX" dirty="0"/>
              <a:t>Objetivo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2A98E9-C432-36B2-D54D-325FB425AF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2160016"/>
            <a:ext cx="3780775" cy="392615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MX" sz="1900" dirty="0"/>
              <a:t>Crear un prototipo de un contenedor de aguacates que pueda detectar la temperatura y la humedad interna. Para esto diseñaremos un modelo físico, donde conectaremos un circuito utilizando </a:t>
            </a:r>
            <a:r>
              <a:rPr lang="es-MX" sz="1900" dirty="0" err="1"/>
              <a:t>NodeMCU</a:t>
            </a:r>
            <a:r>
              <a:rPr lang="es-MX" sz="1900" dirty="0"/>
              <a:t> dos detectores para cada variable. A partir de esto seleccionaremos datos que serán guardados en una base de datos.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1082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1082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0FA9667-F2EE-8A29-B34C-17D1C3C2D2A1}"/>
              </a:ext>
            </a:extLst>
          </p:cNvPr>
          <p:cNvSpPr txBox="1"/>
          <p:nvPr/>
        </p:nvSpPr>
        <p:spPr>
          <a:xfrm>
            <a:off x="10415575" y="6596380"/>
            <a:ext cx="178828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dirty="0"/>
              <a:t>Imagen 1: Contenedores</a:t>
            </a:r>
          </a:p>
        </p:txBody>
      </p:sp>
    </p:spTree>
    <p:extLst>
      <p:ext uri="{BB962C8B-B14F-4D97-AF65-F5344CB8AC3E}">
        <p14:creationId xmlns:p14="http://schemas.microsoft.com/office/powerpoint/2010/main" val="3665816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D03A0B2-4A2F-D846-A5E6-FB7CB9A03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573F1D-73A7-FB41-BCAD-FC9AA7DEF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21C8291-E3D5-4240-8FF4-E5213CBCC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B44AFE-C181-7047-8CC9-CA00BD385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95DC7F9-B40D-EB95-859F-DBE4128D5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9057" y="4320541"/>
            <a:ext cx="8393008" cy="11795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ODS</a:t>
            </a:r>
          </a:p>
        </p:txBody>
      </p:sp>
      <p:pic>
        <p:nvPicPr>
          <p:cNvPr id="7" name="Imagen 6" descr="Logotipo&#10;&#10;Descripción generada automáticamente">
            <a:extLst>
              <a:ext uri="{FF2B5EF4-FFF2-40B4-BE49-F238E27FC236}">
                <a16:creationId xmlns:a16="http://schemas.microsoft.com/office/drawing/2014/main" id="{7EBAB8F0-04D6-D428-7CBE-ECF62E663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6842" y="1466131"/>
            <a:ext cx="2519897" cy="2519897"/>
          </a:xfrm>
          <a:prstGeom prst="rect">
            <a:avLst/>
          </a:prstGeom>
        </p:spPr>
      </p:pic>
      <p:pic>
        <p:nvPicPr>
          <p:cNvPr id="5" name="Marcador de contenido 4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D8844FCF-0C94-0F00-7266-717E851751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717" y="1464207"/>
            <a:ext cx="2523744" cy="2523744"/>
          </a:xfrm>
          <a:prstGeom prst="rect">
            <a:avLst/>
          </a:prstGeom>
        </p:spPr>
      </p:pic>
      <p:pic>
        <p:nvPicPr>
          <p:cNvPr id="9" name="Imagen 8" descr="Icono&#10;&#10;Descripción generada automáticamente">
            <a:extLst>
              <a:ext uri="{FF2B5EF4-FFF2-40B4-BE49-F238E27FC236}">
                <a16:creationId xmlns:a16="http://schemas.microsoft.com/office/drawing/2014/main" id="{431D5434-3E2F-0780-432B-0ABD11A31F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8439" y="1466527"/>
            <a:ext cx="2523744" cy="2523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227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0C7D16F-1B7B-474A-D15C-EDC53AAD0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8462" y="455362"/>
            <a:ext cx="3677491" cy="1550419"/>
          </a:xfrm>
        </p:spPr>
        <p:txBody>
          <a:bodyPr>
            <a:normAutofit/>
          </a:bodyPr>
          <a:lstStyle/>
          <a:p>
            <a:r>
              <a:rPr lang="es-MX" sz="4100" dirty="0"/>
              <a:t>Contexto e Investigación</a:t>
            </a:r>
          </a:p>
        </p:txBody>
      </p:sp>
      <p:pic>
        <p:nvPicPr>
          <p:cNvPr id="5" name="Imagen 4" descr="Dibujo de un barco en el mar&#10;&#10;Descripción generada automáticamente con confianza media">
            <a:extLst>
              <a:ext uri="{FF2B5EF4-FFF2-40B4-BE49-F238E27FC236}">
                <a16:creationId xmlns:a16="http://schemas.microsoft.com/office/drawing/2014/main" id="{BB3600FD-F550-6482-C4FB-0BDD8A392C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92" r="29562" b="1"/>
          <a:stretch/>
        </p:blipFill>
        <p:spPr>
          <a:xfrm>
            <a:off x="20" y="10"/>
            <a:ext cx="7444308" cy="6857990"/>
          </a:xfrm>
          <a:custGeom>
            <a:avLst/>
            <a:gdLst/>
            <a:ahLst/>
            <a:cxnLst/>
            <a:rect l="l" t="t" r="r" b="b"/>
            <a:pathLst>
              <a:path w="7444328" h="6858000">
                <a:moveTo>
                  <a:pt x="0" y="0"/>
                </a:moveTo>
                <a:lnTo>
                  <a:pt x="6874601" y="0"/>
                </a:lnTo>
                <a:lnTo>
                  <a:pt x="6874601" y="565149"/>
                </a:lnTo>
                <a:lnTo>
                  <a:pt x="7444328" y="565149"/>
                </a:lnTo>
                <a:lnTo>
                  <a:pt x="744432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10472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10472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EED95F4-F9A8-A683-961C-16AC790764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8462" y="2160016"/>
            <a:ext cx="3677491" cy="392615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MX" sz="1700" dirty="0"/>
              <a:t>Existe una variedad de contenedores inteligentes, no obstante, los más utilizados tienen la finalidad de prolongar la vida útil de los </a:t>
            </a:r>
            <a:r>
              <a:rPr lang="es-MX" sz="1700" dirty="0" err="1"/>
              <a:t>productosperecederos</a:t>
            </a:r>
            <a:r>
              <a:rPr lang="es-MX" sz="1700" dirty="0"/>
              <a:t> como son los aguacates, pescados, frutas, etc. </a:t>
            </a:r>
          </a:p>
          <a:p>
            <a:pPr>
              <a:lnSpc>
                <a:spcPct val="100000"/>
              </a:lnSpc>
            </a:pPr>
            <a:r>
              <a:rPr lang="es-MX" sz="1700" dirty="0"/>
              <a:t>Cuentan con refrigeración y deshumidificación, que incluyen procesos de tratamiento en frío, atmósfera controlada y ajustes de ventilación.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5880F-E5ED-082A-3E39-8E53AB63E01A}"/>
              </a:ext>
            </a:extLst>
          </p:cNvPr>
          <p:cNvSpPr txBox="1"/>
          <p:nvPr/>
        </p:nvSpPr>
        <p:spPr>
          <a:xfrm>
            <a:off x="4234082" y="6596380"/>
            <a:ext cx="213139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dirty="0"/>
              <a:t>Imagen 2: Carguero Marítimo</a:t>
            </a:r>
          </a:p>
        </p:txBody>
      </p:sp>
    </p:spTree>
    <p:extLst>
      <p:ext uri="{BB962C8B-B14F-4D97-AF65-F5344CB8AC3E}">
        <p14:creationId xmlns:p14="http://schemas.microsoft.com/office/powerpoint/2010/main" val="187976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50427DF-6EF7-A384-7D04-E7DBA52E3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4067909" cy="1550419"/>
          </a:xfrm>
        </p:spPr>
        <p:txBody>
          <a:bodyPr>
            <a:normAutofit/>
          </a:bodyPr>
          <a:lstStyle/>
          <a:p>
            <a:r>
              <a:rPr lang="es-MX" dirty="0" err="1"/>
              <a:t>Wireframe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8BFECD4-5BD2-2CE1-BCD4-99320EA279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6930" y="1851661"/>
            <a:ext cx="4067909" cy="3926152"/>
          </a:xfrm>
        </p:spPr>
        <p:txBody>
          <a:bodyPr>
            <a:normAutofit/>
          </a:bodyPr>
          <a:lstStyle/>
          <a:p>
            <a:r>
              <a:rPr lang="es-MX" dirty="0"/>
              <a:t>Diseño rápido de cómo esperamos que se vea el contenedor con el sistema instalado. Pondremos el </a:t>
            </a:r>
            <a:r>
              <a:rPr lang="es-MX" dirty="0" err="1"/>
              <a:t>NodeMCU</a:t>
            </a:r>
            <a:r>
              <a:rPr lang="es-MX" dirty="0"/>
              <a:t> en un lado para que pueda monitorear el ambiente interno del contenedor de una forma efectiva.</a:t>
            </a:r>
          </a:p>
          <a:p>
            <a:endParaRPr lang="es-MX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23507F5-ABDE-8E0E-15CC-75DA688FB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07914" y="1543306"/>
            <a:ext cx="6536491" cy="4542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4246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8B86E81-D91A-E6F2-B941-0FC086BBE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8462" y="455362"/>
            <a:ext cx="3683467" cy="1550419"/>
          </a:xfrm>
        </p:spPr>
        <p:txBody>
          <a:bodyPr>
            <a:normAutofit/>
          </a:bodyPr>
          <a:lstStyle/>
          <a:p>
            <a:r>
              <a:rPr lang="es-MX" dirty="0" err="1"/>
              <a:t>NodeMCU</a:t>
            </a:r>
            <a:endParaRPr lang="es-MX" dirty="0"/>
          </a:p>
        </p:txBody>
      </p:sp>
      <p:pic>
        <p:nvPicPr>
          <p:cNvPr id="5" name="Imagen 4" descr="Imagen de la pantalla de un celular con letras&#10;&#10;Descripción generada automáticamente con confianza baja">
            <a:extLst>
              <a:ext uri="{FF2B5EF4-FFF2-40B4-BE49-F238E27FC236}">
                <a16:creationId xmlns:a16="http://schemas.microsoft.com/office/drawing/2014/main" id="{1FE447D1-6D1A-1B4F-A19D-BEB5F28207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03" r="14390" b="-2"/>
          <a:stretch/>
        </p:blipFill>
        <p:spPr>
          <a:xfrm>
            <a:off x="20" y="1"/>
            <a:ext cx="7531588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ABDEF51-4B98-0405-B2A0-FB39E8E78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8462" y="2160016"/>
            <a:ext cx="3683467" cy="3926152"/>
          </a:xfrm>
        </p:spPr>
        <p:txBody>
          <a:bodyPr>
            <a:normAutofit/>
          </a:bodyPr>
          <a:lstStyle/>
          <a:p>
            <a:r>
              <a:rPr lang="es-MX" sz="2000" dirty="0"/>
              <a:t>Diseñamos y programamos el </a:t>
            </a:r>
            <a:r>
              <a:rPr lang="es-MX" sz="2000" dirty="0" err="1"/>
              <a:t>NodeMCU</a:t>
            </a:r>
            <a:r>
              <a:rPr lang="es-MX" sz="2000" dirty="0"/>
              <a:t> para que puedan conectarse los sensores a nuestra base de datos. El objetivo es que el circuito pueda detectar efectivamente los niveles de temperatura y humedad, y pueda pasar esos datos como inputs numéricos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2060230-E81E-2C05-2866-DB7ABBDEB6F1}"/>
              </a:ext>
            </a:extLst>
          </p:cNvPr>
          <p:cNvSpPr txBox="1"/>
          <p:nvPr/>
        </p:nvSpPr>
        <p:spPr>
          <a:xfrm>
            <a:off x="0" y="6596390"/>
            <a:ext cx="178828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dirty="0"/>
              <a:t>Imagen 3: </a:t>
            </a:r>
            <a:r>
              <a:rPr lang="es-MX" sz="1100" dirty="0" err="1"/>
              <a:t>Node</a:t>
            </a:r>
            <a:r>
              <a:rPr lang="es-MX" sz="1100" dirty="0"/>
              <a:t> MCU</a:t>
            </a:r>
          </a:p>
        </p:txBody>
      </p:sp>
    </p:spTree>
    <p:extLst>
      <p:ext uri="{BB962C8B-B14F-4D97-AF65-F5344CB8AC3E}">
        <p14:creationId xmlns:p14="http://schemas.microsoft.com/office/powerpoint/2010/main" val="3196032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D03A0B2-4A2F-D846-A5E6-FB7CB9A03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573F1D-73A7-FB41-BCAD-FC9AA7DEF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0972BA0A-98AE-A926-4950-CED0ACC8E4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50" b="814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Rectangle">
            <a:extLst>
              <a:ext uri="{FF2B5EF4-FFF2-40B4-BE49-F238E27FC236}">
                <a16:creationId xmlns:a16="http://schemas.microsoft.com/office/drawing/2014/main" id="{44037D61-FFBD-0342-90C5-D1AD7C899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73751" y="4102096"/>
            <a:ext cx="9418249" cy="2755904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457200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8835DC7-DC3E-590B-7C89-AAAF10FCF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1616" y="4642192"/>
            <a:ext cx="8393008" cy="10156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Base de </a:t>
            </a:r>
            <a:r>
              <a:rPr lang="en-US" sz="5400" dirty="0" err="1"/>
              <a:t>Datos</a:t>
            </a:r>
            <a:endParaRPr lang="en-US" sz="54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C73059A-8D14-CED1-AC46-7839728366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1616" y="5625446"/>
            <a:ext cx="8395223" cy="572506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700" dirty="0" err="1"/>
              <a:t>En</a:t>
            </a:r>
            <a:r>
              <a:rPr lang="en-US" sz="1700" dirty="0"/>
              <a:t> </a:t>
            </a:r>
            <a:r>
              <a:rPr lang="en-US" sz="1700" dirty="0" err="1"/>
              <a:t>esta</a:t>
            </a:r>
            <a:r>
              <a:rPr lang="en-US" sz="1700" dirty="0"/>
              <a:t> </a:t>
            </a:r>
            <a:r>
              <a:rPr lang="en-US" sz="1700" dirty="0" err="1"/>
              <a:t>sección</a:t>
            </a:r>
            <a:r>
              <a:rPr lang="en-US" sz="1700" dirty="0"/>
              <a:t> </a:t>
            </a:r>
            <a:r>
              <a:rPr lang="en-US" sz="1700" dirty="0" err="1"/>
              <a:t>recolectaremos</a:t>
            </a:r>
            <a:r>
              <a:rPr lang="en-US" sz="1700" dirty="0"/>
              <a:t> </a:t>
            </a:r>
            <a:r>
              <a:rPr lang="en-US" sz="1700" dirty="0" err="1"/>
              <a:t>todos</a:t>
            </a:r>
            <a:r>
              <a:rPr lang="en-US" sz="1700" dirty="0"/>
              <a:t> </a:t>
            </a:r>
            <a:r>
              <a:rPr lang="en-US" sz="1700" dirty="0" err="1"/>
              <a:t>los</a:t>
            </a:r>
            <a:r>
              <a:rPr lang="en-US" sz="1700" dirty="0"/>
              <a:t> </a:t>
            </a:r>
            <a:r>
              <a:rPr lang="en-US" sz="1700" dirty="0" err="1"/>
              <a:t>datos</a:t>
            </a:r>
            <a:r>
              <a:rPr lang="en-US" sz="1700" dirty="0"/>
              <a:t> para </a:t>
            </a:r>
            <a:r>
              <a:rPr lang="en-US" sz="1700" dirty="0" err="1"/>
              <a:t>su</a:t>
            </a:r>
            <a:r>
              <a:rPr lang="en-US" sz="1700" dirty="0"/>
              <a:t> posterior </a:t>
            </a:r>
            <a:r>
              <a:rPr lang="en-US" sz="1700" dirty="0" err="1"/>
              <a:t>uso</a:t>
            </a:r>
            <a:r>
              <a:rPr lang="en-US" sz="1700" dirty="0"/>
              <a:t> y </a:t>
            </a:r>
            <a:r>
              <a:rPr lang="en-US" sz="1700" dirty="0" err="1"/>
              <a:t>análisis</a:t>
            </a:r>
            <a:r>
              <a:rPr lang="en-US" sz="1700" dirty="0"/>
              <a:t>.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21C8291-E3D5-4240-8FF4-E5213CBCC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B44AFE-C181-7047-8CC9-CA00BD385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9FEF0EA-DAEE-DFBA-0895-E465958DD08E}"/>
              </a:ext>
            </a:extLst>
          </p:cNvPr>
          <p:cNvSpPr txBox="1"/>
          <p:nvPr/>
        </p:nvSpPr>
        <p:spPr>
          <a:xfrm>
            <a:off x="0" y="6596390"/>
            <a:ext cx="21804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dirty="0"/>
              <a:t>Imagen 4: Base de Datos</a:t>
            </a:r>
          </a:p>
        </p:txBody>
      </p:sp>
    </p:spTree>
    <p:extLst>
      <p:ext uri="{BB962C8B-B14F-4D97-AF65-F5344CB8AC3E}">
        <p14:creationId xmlns:p14="http://schemas.microsoft.com/office/powerpoint/2010/main" val="874202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40C5257-58FA-5501-F757-01A01C320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455362"/>
            <a:ext cx="3603625" cy="1550419"/>
          </a:xfrm>
        </p:spPr>
        <p:txBody>
          <a:bodyPr>
            <a:normAutofit/>
          </a:bodyPr>
          <a:lstStyle/>
          <a:p>
            <a:r>
              <a:rPr lang="es-MX" dirty="0"/>
              <a:t>Página Web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B93F035-CA29-FBFE-766C-07794E59EA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2160016"/>
            <a:ext cx="3603625" cy="3926152"/>
          </a:xfrm>
        </p:spPr>
        <p:txBody>
          <a:bodyPr>
            <a:normAutofit/>
          </a:bodyPr>
          <a:lstStyle/>
          <a:p>
            <a:r>
              <a:rPr lang="es-MX" dirty="0"/>
              <a:t>La página web es donde los usuarios podrán acceder a la información que necesitan acerca de los contenedores.</a:t>
            </a:r>
          </a:p>
        </p:txBody>
      </p:sp>
      <p:pic>
        <p:nvPicPr>
          <p:cNvPr id="5" name="Imagen 4" descr="Una computadora en una mesa&#10;&#10;Descripción generada automáticamente con confianza media">
            <a:extLst>
              <a:ext uri="{FF2B5EF4-FFF2-40B4-BE49-F238E27FC236}">
                <a16:creationId xmlns:a16="http://schemas.microsoft.com/office/drawing/2014/main" id="{5C8A8C93-DC60-6F4E-7CD4-4894366D03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88" r="10561" b="-1"/>
          <a:stretch/>
        </p:blipFill>
        <p:spPr>
          <a:xfrm>
            <a:off x="4748403" y="10"/>
            <a:ext cx="7443597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8403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8403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29A718A-BA57-EC24-CDD8-041B666CEFD1}"/>
              </a:ext>
            </a:extLst>
          </p:cNvPr>
          <p:cNvSpPr txBox="1"/>
          <p:nvPr/>
        </p:nvSpPr>
        <p:spPr>
          <a:xfrm>
            <a:off x="10607040" y="0"/>
            <a:ext cx="17443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dirty="0"/>
              <a:t>Imagen 5: Página Web</a:t>
            </a:r>
          </a:p>
        </p:txBody>
      </p:sp>
    </p:spTree>
    <p:extLst>
      <p:ext uri="{BB962C8B-B14F-4D97-AF65-F5344CB8AC3E}">
        <p14:creationId xmlns:p14="http://schemas.microsoft.com/office/powerpoint/2010/main" val="2737524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D0A015-A122-334A-4CA4-C2319EB87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Referencias de imagen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E336805-F21D-39C0-9AA5-FA0A7741E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616765"/>
            <a:ext cx="9486690" cy="5075583"/>
          </a:xfrm>
        </p:spPr>
        <p:txBody>
          <a:bodyPr>
            <a:normAutofit fontScale="85000" lnSpcReduction="20000"/>
          </a:bodyPr>
          <a:lstStyle/>
          <a:p>
            <a:r>
              <a:rPr lang="es-MX" dirty="0"/>
              <a:t>Imagen 1: Contenedores</a:t>
            </a:r>
          </a:p>
          <a:p>
            <a:pPr lvl="1"/>
            <a:r>
              <a:rPr lang="es-MX" sz="1500" dirty="0">
                <a:effectLst/>
                <a:latin typeface="Times New Roman" panose="02020603050405020304" pitchFamily="18" charset="0"/>
              </a:rPr>
              <a:t>Internacional, A. T. (2021, 7 enero). </a:t>
            </a:r>
            <a:r>
              <a:rPr lang="es-MX" sz="1500" i="1" dirty="0">
                <a:effectLst/>
                <a:latin typeface="Times New Roman" panose="02020603050405020304" pitchFamily="18" charset="0"/>
              </a:rPr>
              <a:t>¿Qué son y para qué sirven los contenedores refrigerados o </a:t>
            </a:r>
            <a:r>
              <a:rPr lang="es-MX" sz="1500" i="1" dirty="0" err="1">
                <a:effectLst/>
                <a:latin typeface="Times New Roman" panose="02020603050405020304" pitchFamily="18" charset="0"/>
              </a:rPr>
              <a:t>reefer</a:t>
            </a:r>
            <a:r>
              <a:rPr lang="es-MX" sz="1500" i="1" dirty="0">
                <a:effectLst/>
                <a:latin typeface="Times New Roman" panose="02020603050405020304" pitchFamily="18" charset="0"/>
              </a:rPr>
              <a:t>?</a:t>
            </a:r>
            <a:r>
              <a:rPr lang="es-MX" sz="1500" dirty="0">
                <a:effectLst/>
                <a:latin typeface="Times New Roman" panose="02020603050405020304" pitchFamily="18" charset="0"/>
              </a:rPr>
              <a:t> </a:t>
            </a:r>
            <a:r>
              <a:rPr lang="es-MX" sz="1500" dirty="0" err="1">
                <a:effectLst/>
                <a:latin typeface="Times New Roman" panose="02020603050405020304" pitchFamily="18" charset="0"/>
              </a:rPr>
              <a:t>AupaTrans</a:t>
            </a:r>
            <a:r>
              <a:rPr lang="es-MX" sz="1500" dirty="0">
                <a:effectLst/>
                <a:latin typeface="Times New Roman" panose="02020603050405020304" pitchFamily="18" charset="0"/>
              </a:rPr>
              <a:t>. </a:t>
            </a:r>
            <a:r>
              <a:rPr lang="es-MX" sz="1500" dirty="0">
                <a:effectLst/>
                <a:latin typeface="Times New Roman" panose="02020603050405020304" pitchFamily="18" charset="0"/>
                <a:hlinkClick r:id="rId2"/>
              </a:rPr>
              <a:t>https://aupatrans.com/contenedores-refrigerados/</a:t>
            </a:r>
            <a:r>
              <a:rPr lang="es-MX" sz="1500" dirty="0">
                <a:effectLst/>
                <a:latin typeface="Times New Roman" panose="02020603050405020304" pitchFamily="18" charset="0"/>
              </a:rPr>
              <a:t> </a:t>
            </a:r>
          </a:p>
          <a:p>
            <a:r>
              <a:rPr lang="es-MX" dirty="0"/>
              <a:t>Imagen 2: Carguero Marítimo</a:t>
            </a:r>
          </a:p>
          <a:p>
            <a:pPr lvl="1"/>
            <a:r>
              <a:rPr lang="es-MX" sz="1500" dirty="0">
                <a:effectLst/>
                <a:latin typeface="Times New Roman" panose="02020603050405020304" pitchFamily="18" charset="0"/>
              </a:rPr>
              <a:t>Cabrera, N. (2022, 28 junio). </a:t>
            </a:r>
            <a:r>
              <a:rPr lang="es-MX" sz="1500" i="1" dirty="0">
                <a:effectLst/>
                <a:latin typeface="Times New Roman" panose="02020603050405020304" pitchFamily="18" charset="0"/>
              </a:rPr>
              <a:t>Los tipos de Embarcaciones de Carga más Comunes</a:t>
            </a:r>
            <a:r>
              <a:rPr lang="es-MX" sz="1500" dirty="0">
                <a:effectLst/>
                <a:latin typeface="Times New Roman" panose="02020603050405020304" pitchFamily="18" charset="0"/>
              </a:rPr>
              <a:t>. </a:t>
            </a:r>
            <a:r>
              <a:rPr lang="es-MX" sz="1500" dirty="0" err="1">
                <a:effectLst/>
                <a:latin typeface="Times New Roman" panose="02020603050405020304" pitchFamily="18" charset="0"/>
              </a:rPr>
              <a:t>ShipLilly</a:t>
            </a:r>
            <a:r>
              <a:rPr lang="es-MX" sz="1500" dirty="0">
                <a:effectLst/>
                <a:latin typeface="Times New Roman" panose="02020603050405020304" pitchFamily="18" charset="0"/>
              </a:rPr>
              <a:t>. </a:t>
            </a:r>
            <a:r>
              <a:rPr lang="es-MX" sz="1500" dirty="0">
                <a:effectLst/>
                <a:latin typeface="Times New Roman" panose="02020603050405020304" pitchFamily="18" charset="0"/>
                <a:hlinkClick r:id="rId3"/>
              </a:rPr>
              <a:t>https://www.shiplilly.com/es/blog/los-tipos-de-embarcaciones-de-carga-mas-comunes/</a:t>
            </a:r>
            <a:r>
              <a:rPr lang="es-MX" sz="1500" dirty="0">
                <a:effectLst/>
                <a:latin typeface="Times New Roman" panose="02020603050405020304" pitchFamily="18" charset="0"/>
              </a:rPr>
              <a:t> </a:t>
            </a:r>
            <a:endParaRPr lang="es-MX" dirty="0"/>
          </a:p>
          <a:p>
            <a:r>
              <a:rPr lang="es-MX" dirty="0"/>
              <a:t>Imagen 3: </a:t>
            </a:r>
            <a:r>
              <a:rPr lang="es-MX" dirty="0" err="1"/>
              <a:t>NodeMCU</a:t>
            </a:r>
            <a:endParaRPr lang="es-MX" dirty="0"/>
          </a:p>
          <a:p>
            <a:pPr lvl="1"/>
            <a:r>
              <a:rPr lang="es-MX" sz="1500" dirty="0">
                <a:effectLst/>
                <a:latin typeface="Times New Roman" panose="02020603050405020304" pitchFamily="18" charset="0"/>
              </a:rPr>
              <a:t>(2017, 26 mayo). </a:t>
            </a:r>
            <a:r>
              <a:rPr lang="es-MX" sz="1500" i="1" dirty="0">
                <a:effectLst/>
                <a:latin typeface="Times New Roman" panose="02020603050405020304" pitchFamily="18" charset="0"/>
              </a:rPr>
              <a:t>ESP8266 (Parte 1) : Programación en </a:t>
            </a:r>
            <a:r>
              <a:rPr lang="es-MX" sz="1500" i="1" dirty="0" err="1">
                <a:effectLst/>
                <a:latin typeface="Times New Roman" panose="02020603050405020304" pitchFamily="18" charset="0"/>
              </a:rPr>
              <a:t>Lua</a:t>
            </a:r>
            <a:r>
              <a:rPr lang="es-MX" sz="1500" i="1" dirty="0">
                <a:effectLst/>
                <a:latin typeface="Times New Roman" panose="02020603050405020304" pitchFamily="18" charset="0"/>
              </a:rPr>
              <a:t> y Arduino</a:t>
            </a:r>
            <a:r>
              <a:rPr lang="es-MX" sz="1500" dirty="0">
                <a:effectLst/>
                <a:latin typeface="Times New Roman" panose="02020603050405020304" pitchFamily="18" charset="0"/>
              </a:rPr>
              <a:t>. B105 </a:t>
            </a:r>
            <a:r>
              <a:rPr lang="es-MX" sz="1500" dirty="0" err="1">
                <a:effectLst/>
                <a:latin typeface="Times New Roman" panose="02020603050405020304" pitchFamily="18" charset="0"/>
              </a:rPr>
              <a:t>lab</a:t>
            </a:r>
            <a:r>
              <a:rPr lang="es-MX" sz="1500" dirty="0">
                <a:effectLst/>
                <a:latin typeface="Times New Roman" panose="02020603050405020304" pitchFamily="18" charset="0"/>
              </a:rPr>
              <a:t>. </a:t>
            </a:r>
            <a:r>
              <a:rPr lang="es-MX" sz="1500" dirty="0">
                <a:effectLst/>
                <a:latin typeface="Times New Roman" panose="02020603050405020304" pitchFamily="18" charset="0"/>
                <a:hlinkClick r:id="rId4"/>
              </a:rPr>
              <a:t>https://elb105.com/esp8266-parte-1-programacion-en-lua-y-arduino/</a:t>
            </a:r>
            <a:r>
              <a:rPr lang="es-MX" sz="1500" dirty="0">
                <a:effectLst/>
                <a:latin typeface="Times New Roman" panose="02020603050405020304" pitchFamily="18" charset="0"/>
              </a:rPr>
              <a:t> </a:t>
            </a:r>
            <a:endParaRPr lang="es-MX" dirty="0"/>
          </a:p>
          <a:p>
            <a:r>
              <a:rPr lang="es-MX" dirty="0"/>
              <a:t>Imagen 4: Base de Datos</a:t>
            </a:r>
          </a:p>
          <a:p>
            <a:pPr lvl="1"/>
            <a:r>
              <a:rPr lang="es-MX" sz="1500" i="1" dirty="0">
                <a:effectLst/>
                <a:latin typeface="Times New Roman" panose="02020603050405020304" pitchFamily="18" charset="0"/>
              </a:rPr>
              <a:t>Crece tus ventas: </a:t>
            </a:r>
            <a:r>
              <a:rPr lang="es-MX" sz="1500" i="1" dirty="0" err="1">
                <a:effectLst/>
                <a:latin typeface="Times New Roman" panose="02020603050405020304" pitchFamily="18" charset="0"/>
              </a:rPr>
              <a:t>Tips</a:t>
            </a:r>
            <a:r>
              <a:rPr lang="es-MX" sz="1500" i="1" dirty="0">
                <a:effectLst/>
                <a:latin typeface="Times New Roman" panose="02020603050405020304" pitchFamily="18" charset="0"/>
              </a:rPr>
              <a:t> para crear una base de datos</a:t>
            </a:r>
            <a:r>
              <a:rPr lang="es-MX" sz="1500" dirty="0">
                <a:effectLst/>
                <a:latin typeface="Times New Roman" panose="02020603050405020304" pitchFamily="18" charset="0"/>
              </a:rPr>
              <a:t>. (2022, 5 mayo). M6. </a:t>
            </a:r>
            <a:r>
              <a:rPr lang="es-MX" sz="1500" dirty="0">
                <a:effectLst/>
                <a:latin typeface="Times New Roman" panose="02020603050405020304" pitchFamily="18" charset="0"/>
                <a:hlinkClick r:id="rId5"/>
              </a:rPr>
              <a:t>https://blog.mproerp.com/crece-tus-ventas-tips-para-crear-una-base-de-datos/</a:t>
            </a:r>
            <a:r>
              <a:rPr lang="es-MX" sz="1500" dirty="0">
                <a:effectLst/>
                <a:latin typeface="Times New Roman" panose="02020603050405020304" pitchFamily="18" charset="0"/>
              </a:rPr>
              <a:t> </a:t>
            </a:r>
            <a:endParaRPr lang="es-MX" dirty="0"/>
          </a:p>
          <a:p>
            <a:r>
              <a:rPr lang="es-MX" dirty="0"/>
              <a:t>Imagen 5: Página Web</a:t>
            </a:r>
          </a:p>
          <a:p>
            <a:pPr lvl="1"/>
            <a:r>
              <a:rPr lang="es-MX" sz="1500" dirty="0">
                <a:effectLst/>
                <a:latin typeface="Times New Roman" panose="02020603050405020304" pitchFamily="18" charset="0"/>
              </a:rPr>
              <a:t>Chinea, I. (2021, 20 julio). </a:t>
            </a:r>
            <a:r>
              <a:rPr lang="es-MX" sz="1500" i="1" dirty="0">
                <a:effectLst/>
                <a:latin typeface="Times New Roman" panose="02020603050405020304" pitchFamily="18" charset="0"/>
              </a:rPr>
              <a:t>Qué es una página web: tipos, estructura y contenido</a:t>
            </a:r>
            <a:r>
              <a:rPr lang="es-MX" sz="1500" dirty="0">
                <a:effectLst/>
                <a:latin typeface="Times New Roman" panose="02020603050405020304" pitchFamily="18" charset="0"/>
              </a:rPr>
              <a:t>. </a:t>
            </a:r>
            <a:r>
              <a:rPr lang="es-MX" sz="1500" dirty="0">
                <a:effectLst/>
                <a:latin typeface="Times New Roman" panose="02020603050405020304" pitchFamily="18" charset="0"/>
                <a:hlinkClick r:id="rId6"/>
              </a:rPr>
              <a:t>https://www.occamagenciadigital.com/blog/que-es-una-pagina-web-tipos-estructura-y-contenido</a:t>
            </a:r>
            <a:r>
              <a:rPr lang="es-MX" sz="1500" dirty="0">
                <a:effectLst/>
                <a:latin typeface="Times New Roman" panose="02020603050405020304" pitchFamily="18" charset="0"/>
              </a:rPr>
              <a:t> </a:t>
            </a:r>
            <a:endParaRPr lang="es-MX" dirty="0"/>
          </a:p>
          <a:p>
            <a:r>
              <a:rPr lang="es-MX" dirty="0"/>
              <a:t>ODS</a:t>
            </a:r>
          </a:p>
          <a:p>
            <a:pPr lvl="1"/>
            <a:r>
              <a:rPr lang="es-MX" sz="1500" dirty="0" err="1">
                <a:effectLst/>
                <a:latin typeface="Times New Roman" panose="02020603050405020304" pitchFamily="18" charset="0"/>
              </a:rPr>
              <a:t>Espeita</a:t>
            </a:r>
            <a:r>
              <a:rPr lang="es-MX" sz="1500" dirty="0">
                <a:effectLst/>
                <a:latin typeface="Times New Roman" panose="02020603050405020304" pitchFamily="18" charset="0"/>
              </a:rPr>
              <a:t>, J. A. (2020, 26 febrero). </a:t>
            </a:r>
            <a:r>
              <a:rPr lang="es-MX" sz="1500" i="1" dirty="0">
                <a:effectLst/>
                <a:latin typeface="Times New Roman" panose="02020603050405020304" pitchFamily="18" charset="0"/>
              </a:rPr>
              <a:t>Qué son los ODS y por qué debes conocerlos</a:t>
            </a:r>
            <a:r>
              <a:rPr lang="es-MX" sz="1500" dirty="0">
                <a:effectLst/>
                <a:latin typeface="Times New Roman" panose="02020603050405020304" pitchFamily="18" charset="0"/>
              </a:rPr>
              <a:t>. EKOMODO. </a:t>
            </a:r>
            <a:r>
              <a:rPr lang="es-MX" sz="1500" dirty="0">
                <a:effectLst/>
                <a:latin typeface="Times New Roman" panose="02020603050405020304" pitchFamily="18" charset="0"/>
                <a:hlinkClick r:id="rId7"/>
              </a:rPr>
              <a:t>https://www.ekomodo.eus/blog/empresas-por-un-mundo-mejor/que-son-los-ods-y-por-que-son-tan-importantes/</a:t>
            </a:r>
            <a:r>
              <a:rPr lang="es-MX" sz="1500" dirty="0">
                <a:effectLst/>
                <a:latin typeface="Times New Roman" panose="02020603050405020304" pitchFamily="18" charset="0"/>
              </a:rPr>
              <a:t> </a:t>
            </a:r>
            <a:endParaRPr lang="es-MX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66672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InterweaveVTI">
  <a:themeElements>
    <a:clrScheme name="AnalogousFromLightSeedRightStep">
      <a:dk1>
        <a:srgbClr val="000000"/>
      </a:dk1>
      <a:lt1>
        <a:srgbClr val="FFFFFF"/>
      </a:lt1>
      <a:dk2>
        <a:srgbClr val="22363C"/>
      </a:dk2>
      <a:lt2>
        <a:srgbClr val="E8E2E7"/>
      </a:lt2>
      <a:accent1>
        <a:srgbClr val="81AC87"/>
      </a:accent1>
      <a:accent2>
        <a:srgbClr val="75AB93"/>
      </a:accent2>
      <a:accent3>
        <a:srgbClr val="80A9A8"/>
      </a:accent3>
      <a:accent4>
        <a:srgbClr val="7FA3BA"/>
      </a:accent4>
      <a:accent5>
        <a:srgbClr val="96A0C6"/>
      </a:accent5>
      <a:accent6>
        <a:srgbClr val="8C7FBA"/>
      </a:accent6>
      <a:hlink>
        <a:srgbClr val="AE69A5"/>
      </a:hlink>
      <a:folHlink>
        <a:srgbClr val="7F7F7F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517</Words>
  <Application>Microsoft Office PowerPoint</Application>
  <PresentationFormat>Panorámica</PresentationFormat>
  <Paragraphs>42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Neue Haas Grotesk Text Pro</vt:lpstr>
      <vt:lpstr>Times New Roman</vt:lpstr>
      <vt:lpstr>InterweaveVTI</vt:lpstr>
      <vt:lpstr>Smart Shipping</vt:lpstr>
      <vt:lpstr>Objetivo</vt:lpstr>
      <vt:lpstr>ODS</vt:lpstr>
      <vt:lpstr>Contexto e Investigación</vt:lpstr>
      <vt:lpstr>Wireframe</vt:lpstr>
      <vt:lpstr>NodeMCU</vt:lpstr>
      <vt:lpstr>Base de Datos</vt:lpstr>
      <vt:lpstr>Página Web</vt:lpstr>
      <vt:lpstr>Referencias de imagen</vt:lpstr>
      <vt:lpstr>¡Gracias!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Shipping</dc:title>
  <dc:creator>Iván Ricardo Paredes Avilez</dc:creator>
  <cp:lastModifiedBy>Iván Ricardo Paredes Avilez</cp:lastModifiedBy>
  <cp:revision>1</cp:revision>
  <dcterms:created xsi:type="dcterms:W3CDTF">2022-11-29T04:53:19Z</dcterms:created>
  <dcterms:modified xsi:type="dcterms:W3CDTF">2022-11-29T06:12:31Z</dcterms:modified>
</cp:coreProperties>
</file>

<file path=docProps/thumbnail.jpeg>
</file>